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4" r:id="rId2"/>
    <p:sldId id="276" r:id="rId3"/>
    <p:sldId id="275" r:id="rId4"/>
    <p:sldId id="273" r:id="rId5"/>
    <p:sldId id="272" r:id="rId6"/>
    <p:sldId id="271" r:id="rId7"/>
    <p:sldId id="270" r:id="rId8"/>
    <p:sldId id="269" r:id="rId9"/>
    <p:sldId id="268" r:id="rId10"/>
    <p:sldId id="267" r:id="rId11"/>
    <p:sldId id="266" r:id="rId12"/>
    <p:sldId id="265" r:id="rId13"/>
    <p:sldId id="264" r:id="rId14"/>
    <p:sldId id="263" r:id="rId15"/>
    <p:sldId id="262" r:id="rId16"/>
    <p:sldId id="261" r:id="rId17"/>
    <p:sldId id="260" r:id="rId18"/>
    <p:sldId id="259" r:id="rId19"/>
    <p:sldId id="258" r:id="rId20"/>
    <p:sldId id="25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DFE7DF5-A8F4-463D-B847-E015D899D960}" type="datetimeFigureOut">
              <a:rPr lang="en-IN" smtClean="0"/>
              <a:pPr/>
              <a:t>24-06-2019</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0DA442F-3B4C-472A-B53C-7F45FB707DAC}"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DFE7DF5-A8F4-463D-B847-E015D899D960}" type="datetimeFigureOut">
              <a:rPr lang="en-IN" smtClean="0"/>
              <a:pPr/>
              <a:t>24-06-2019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60DA442F-3B4C-472A-B53C-7F45FB707DAC}"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DFE7DF5-A8F4-463D-B847-E015D899D960}" type="datetimeFigureOut">
              <a:rPr lang="en-IN" smtClean="0"/>
              <a:pPr/>
              <a:t>24-06-2019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60DA442F-3B4C-472A-B53C-7F45FB707DAC}"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DFE7DF5-A8F4-463D-B847-E015D899D960}" type="datetimeFigureOut">
              <a:rPr lang="en-IN" smtClean="0"/>
              <a:pPr/>
              <a:t>24-06-2019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60DA442F-3B4C-472A-B53C-7F45FB707DAC}" type="slidenum">
              <a:rPr lang="en-IN" smtClean="0"/>
              <a:pPr/>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DFE7DF5-A8F4-463D-B847-E015D899D960}" type="datetimeFigureOut">
              <a:rPr lang="en-IN" smtClean="0"/>
              <a:pPr/>
              <a:t>24-06-2019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60DA442F-3B4C-472A-B53C-7F45FB707DAC}" type="slidenum">
              <a:rPr lang="en-IN" smtClean="0"/>
              <a:pPr/>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DFE7DF5-A8F4-463D-B847-E015D899D960}" type="datetimeFigureOut">
              <a:rPr lang="en-IN" smtClean="0"/>
              <a:pPr/>
              <a:t>24-06-2019</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60DA442F-3B4C-472A-B53C-7F45FB707DAC}" type="slidenum">
              <a:rPr lang="en-IN" smtClean="0"/>
              <a:pPr/>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DFE7DF5-A8F4-463D-B847-E015D899D960}" type="datetimeFigureOut">
              <a:rPr lang="en-IN" smtClean="0"/>
              <a:pPr/>
              <a:t>24-06-2019</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60DA442F-3B4C-472A-B53C-7F45FB707DAC}"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DFE7DF5-A8F4-463D-B847-E015D899D960}" type="datetimeFigureOut">
              <a:rPr lang="en-IN" smtClean="0"/>
              <a:pPr/>
              <a:t>24-06-2019</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60DA442F-3B4C-472A-B53C-7F45FB707DAC}" type="slidenum">
              <a:rPr lang="en-IN" smtClean="0"/>
              <a:pPr/>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DFE7DF5-A8F4-463D-B847-E015D899D960}" type="datetimeFigureOut">
              <a:rPr lang="en-IN" smtClean="0"/>
              <a:pPr/>
              <a:t>24-06-2019</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60DA442F-3B4C-472A-B53C-7F45FB707DAC}"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DFE7DF5-A8F4-463D-B847-E015D899D960}" type="datetimeFigureOut">
              <a:rPr lang="en-IN" smtClean="0"/>
              <a:pPr/>
              <a:t>24-06-2019</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60DA442F-3B4C-472A-B53C-7F45FB707DAC}"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DFE7DF5-A8F4-463D-B847-E015D899D960}" type="datetimeFigureOut">
              <a:rPr lang="en-IN" smtClean="0"/>
              <a:pPr/>
              <a:t>24-06-2019</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0DA442F-3B4C-472A-B53C-7F45FB707DAC}" type="slidenum">
              <a:rPr lang="en-IN" smtClean="0"/>
              <a:pPr/>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DFE7DF5-A8F4-463D-B847-E015D899D960}" type="datetimeFigureOut">
              <a:rPr lang="en-IN" smtClean="0"/>
              <a:pPr/>
              <a:t>24-06-2019</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0DA442F-3B4C-472A-B53C-7F45FB707DAC}"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en-IN" b="1" dirty="0" smtClean="0"/>
          </a:p>
          <a:p>
            <a:pPr marL="0" indent="0" algn="ctr">
              <a:buNone/>
            </a:pPr>
            <a:r>
              <a:rPr lang="en-IN" sz="2800" b="1" dirty="0" smtClean="0"/>
              <a:t>Crime and Punishment</a:t>
            </a:r>
          </a:p>
          <a:p>
            <a:pPr marL="0" indent="0" algn="ctr">
              <a:buNone/>
            </a:pPr>
            <a:r>
              <a:rPr lang="en-IN" sz="2800" b="1" dirty="0" smtClean="0"/>
              <a:t>by</a:t>
            </a:r>
          </a:p>
          <a:p>
            <a:pPr marL="0" indent="0" algn="ctr">
              <a:buNone/>
            </a:pPr>
            <a:r>
              <a:rPr lang="en-IN" sz="2800" b="1" dirty="0" smtClean="0"/>
              <a:t> </a:t>
            </a:r>
            <a:r>
              <a:rPr lang="en-IN" sz="2800" b="1" dirty="0" err="1" smtClean="0"/>
              <a:t>Fydor</a:t>
            </a:r>
            <a:r>
              <a:rPr lang="en-IN" sz="2800" b="1" dirty="0" smtClean="0"/>
              <a:t> </a:t>
            </a:r>
            <a:r>
              <a:rPr lang="en-IN" sz="2800" b="1" dirty="0" err="1" smtClean="0"/>
              <a:t>Mikhgailovich</a:t>
            </a:r>
            <a:r>
              <a:rPr lang="en-IN" sz="2800" b="1" dirty="0" smtClean="0"/>
              <a:t> Dostoevsky</a:t>
            </a:r>
          </a:p>
          <a:p>
            <a:pPr marL="0" indent="0" algn="ctr">
              <a:buNone/>
            </a:pPr>
            <a:endParaRPr lang="en-IN" sz="2800" b="1" dirty="0"/>
          </a:p>
          <a:p>
            <a:pPr marL="0" indent="0" algn="r">
              <a:buNone/>
            </a:pPr>
            <a:r>
              <a:rPr lang="en-IN" sz="2000" b="1" i="1" dirty="0" err="1" smtClean="0"/>
              <a:t>Dr.</a:t>
            </a:r>
            <a:r>
              <a:rPr lang="en-IN" sz="2000" b="1" i="1" dirty="0" smtClean="0"/>
              <a:t> Cheryl Davis</a:t>
            </a:r>
          </a:p>
          <a:p>
            <a:pPr marL="0" indent="0" algn="r">
              <a:buNone/>
            </a:pPr>
            <a:r>
              <a:rPr lang="en-IN" sz="2000" b="1" i="1" dirty="0" smtClean="0"/>
              <a:t>Assistant Professor</a:t>
            </a:r>
          </a:p>
          <a:p>
            <a:pPr marL="0" indent="0" algn="r">
              <a:buNone/>
            </a:pPr>
            <a:r>
              <a:rPr lang="en-IN" sz="2000" b="1" i="1" dirty="0" smtClean="0"/>
              <a:t>Department of English</a:t>
            </a:r>
          </a:p>
          <a:p>
            <a:pPr marL="0" indent="0" algn="r">
              <a:buNone/>
            </a:pPr>
            <a:r>
              <a:rPr lang="en-IN" sz="2000" b="1" i="1" dirty="0" smtClean="0"/>
              <a:t>St. Joseph’s College (Autonomous)</a:t>
            </a:r>
          </a:p>
          <a:p>
            <a:pPr marL="0" indent="0" algn="r">
              <a:buNone/>
            </a:pPr>
            <a:r>
              <a:rPr lang="en-IN" sz="2000" b="1" i="1" dirty="0" err="1" smtClean="0"/>
              <a:t>Trichy</a:t>
            </a:r>
            <a:r>
              <a:rPr lang="en-IN" sz="2000" b="1" i="1" dirty="0" smtClean="0"/>
              <a:t> – 620 002</a:t>
            </a:r>
          </a:p>
          <a:p>
            <a:pPr marL="0" indent="0" algn="ctr">
              <a:buNone/>
            </a:pPr>
            <a:endParaRPr lang="en-IN" sz="3600" b="1" dirty="0" smtClean="0"/>
          </a:p>
        </p:txBody>
      </p:sp>
      <p:sp>
        <p:nvSpPr>
          <p:cNvPr id="2" name="Title 1"/>
          <p:cNvSpPr>
            <a:spLocks noGrp="1"/>
          </p:cNvSpPr>
          <p:nvPr>
            <p:ph type="title"/>
          </p:nvPr>
        </p:nvSpPr>
        <p:spPr/>
        <p:txBody>
          <a:bodyPr>
            <a:normAutofit/>
          </a:bodyPr>
          <a:lstStyle/>
          <a:p>
            <a:r>
              <a:rPr lang="en-IN" dirty="0" smtClean="0"/>
              <a:t>Characterization</a:t>
            </a:r>
            <a:endParaRPr lang="en-IN" dirty="0"/>
          </a:p>
        </p:txBody>
      </p:sp>
    </p:spTree>
    <p:extLst>
      <p:ext uri="{BB962C8B-B14F-4D97-AF65-F5344CB8AC3E}">
        <p14:creationId xmlns="" xmlns:p14="http://schemas.microsoft.com/office/powerpoint/2010/main" val="896669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1000"/>
                                        <p:tgtEl>
                                          <p:spTgt spid="3">
                                            <p:txEl>
                                              <p:pRg st="5" end="5"/>
                                            </p:txEl>
                                          </p:spTgt>
                                        </p:tgtEl>
                                      </p:cBhvr>
                                    </p:animEffect>
                                    <p:anim calcmode="lin" valueType="num">
                                      <p:cBhvr>
                                        <p:cTn id="2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1000"/>
                                        <p:tgtEl>
                                          <p:spTgt spid="3">
                                            <p:txEl>
                                              <p:pRg st="6" end="6"/>
                                            </p:txEl>
                                          </p:spTgt>
                                        </p:tgtEl>
                                      </p:cBhvr>
                                    </p:animEffect>
                                    <p:anim calcmode="lin" valueType="num">
                                      <p:cBhvr>
                                        <p:cTn id="2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1000"/>
                                        <p:tgtEl>
                                          <p:spTgt spid="3">
                                            <p:txEl>
                                              <p:pRg st="7" end="7"/>
                                            </p:txEl>
                                          </p:spTgt>
                                        </p:tgtEl>
                                      </p:cBhvr>
                                    </p:animEffect>
                                    <p:anim calcmode="lin" valueType="num">
                                      <p:cBhvr>
                                        <p:cTn id="3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7" end="7"/>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1000"/>
                                        <p:tgtEl>
                                          <p:spTgt spid="3">
                                            <p:txEl>
                                              <p:pRg st="8" end="8"/>
                                            </p:txEl>
                                          </p:spTgt>
                                        </p:tgtEl>
                                      </p:cBhvr>
                                    </p:animEffect>
                                    <p:anim calcmode="lin" valueType="num">
                                      <p:cBhvr>
                                        <p:cTn id="3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8" end="8"/>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1000"/>
                                        <p:tgtEl>
                                          <p:spTgt spid="3">
                                            <p:txEl>
                                              <p:pRg st="9" end="9"/>
                                            </p:txEl>
                                          </p:spTgt>
                                        </p:tgtEl>
                                      </p:cBhvr>
                                    </p:animEffect>
                                    <p:anim calcmode="lin" valueType="num">
                                      <p:cBhvr>
                                        <p:cTn id="4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dirty="0" smtClean="0"/>
          </a:p>
          <a:p>
            <a:r>
              <a:rPr lang="en-IN" sz="3200" dirty="0" smtClean="0"/>
              <a:t>A servant in the house where </a:t>
            </a:r>
            <a:r>
              <a:rPr lang="en-IN" sz="3200" dirty="0" err="1" smtClean="0"/>
              <a:t>Raskolnikov</a:t>
            </a:r>
            <a:r>
              <a:rPr lang="en-IN" sz="3200" dirty="0" smtClean="0"/>
              <a:t> rents his “closet.” </a:t>
            </a:r>
            <a:r>
              <a:rPr lang="en-IN" sz="3200" dirty="0" err="1" smtClean="0"/>
              <a:t>Nastasya</a:t>
            </a:r>
            <a:r>
              <a:rPr lang="en-IN" sz="3200" dirty="0" smtClean="0"/>
              <a:t> brings him tea and food when he requests it and helps care for him in his illness after the murders. </a:t>
            </a:r>
            <a:br>
              <a:rPr lang="en-IN" sz="3200" dirty="0" smtClean="0"/>
            </a:br>
            <a:endParaRPr lang="en-IN" sz="3200" dirty="0"/>
          </a:p>
        </p:txBody>
      </p:sp>
      <p:sp>
        <p:nvSpPr>
          <p:cNvPr id="2" name="Title 1"/>
          <p:cNvSpPr>
            <a:spLocks noGrp="1"/>
          </p:cNvSpPr>
          <p:nvPr>
            <p:ph type="title"/>
          </p:nvPr>
        </p:nvSpPr>
        <p:spPr/>
        <p:txBody>
          <a:bodyPr>
            <a:normAutofit fontScale="90000"/>
          </a:bodyPr>
          <a:lstStyle/>
          <a:p>
            <a:r>
              <a:rPr lang="en-IN" b="1" dirty="0" err="1" smtClean="0"/>
              <a:t>Nastasya</a:t>
            </a:r>
            <a:r>
              <a:rPr lang="en-IN" b="1" dirty="0" smtClean="0"/>
              <a:t> </a:t>
            </a:r>
            <a:r>
              <a:rPr lang="en-IN" b="1" dirty="0" err="1" smtClean="0"/>
              <a:t>Petrovna</a:t>
            </a:r>
            <a:r>
              <a:rPr lang="en-IN" b="1" dirty="0" smtClean="0"/>
              <a:t> (“</a:t>
            </a:r>
            <a:r>
              <a:rPr lang="en-IN" b="1" dirty="0" err="1" smtClean="0"/>
              <a:t>Nastenka</a:t>
            </a:r>
            <a:r>
              <a:rPr lang="en-IN" b="1" dirty="0" smtClean="0"/>
              <a:t>,” “</a:t>
            </a:r>
            <a:r>
              <a:rPr lang="en-IN" b="1" dirty="0" err="1" smtClean="0"/>
              <a:t>Nastasyushka</a:t>
            </a:r>
            <a:r>
              <a:rPr lang="en-IN" b="1" dirty="0" smtClean="0"/>
              <a:t>”)</a:t>
            </a:r>
            <a:r>
              <a:rPr lang="en-IN" dirty="0" smtClean="0"/>
              <a:t> - </a:t>
            </a:r>
            <a:endParaRPr lang="en-IN" dirty="0"/>
          </a:p>
        </p:txBody>
      </p:sp>
    </p:spTree>
    <p:extLst>
      <p:ext uri="{BB962C8B-B14F-4D97-AF65-F5344CB8AC3E}">
        <p14:creationId xmlns="" xmlns:p14="http://schemas.microsoft.com/office/powerpoint/2010/main" val="3056587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smtClean="0"/>
              <a:t>  The magistrate in charge of investigating the murders. </a:t>
            </a:r>
            <a:r>
              <a:rPr lang="en-IN" dirty="0" err="1" smtClean="0"/>
              <a:t>Porfiry</a:t>
            </a:r>
            <a:r>
              <a:rPr lang="en-IN" dirty="0" smtClean="0"/>
              <a:t> </a:t>
            </a:r>
            <a:r>
              <a:rPr lang="en-IN" dirty="0" err="1" smtClean="0"/>
              <a:t>Petrovich</a:t>
            </a:r>
            <a:r>
              <a:rPr lang="en-IN" dirty="0" smtClean="0"/>
              <a:t> has a shrewd understanding of criminal psychology and is exquisitely aware of </a:t>
            </a:r>
            <a:r>
              <a:rPr lang="en-IN" dirty="0" err="1" smtClean="0"/>
              <a:t>Raskolnikov’s</a:t>
            </a:r>
            <a:r>
              <a:rPr lang="en-IN" dirty="0" smtClean="0"/>
              <a:t> mental state at every step along the way from the crime to the confession. He is </a:t>
            </a:r>
            <a:r>
              <a:rPr lang="en-IN" dirty="0" err="1" smtClean="0"/>
              <a:t>Raskolnikov’s</a:t>
            </a:r>
            <a:r>
              <a:rPr lang="en-IN" dirty="0" smtClean="0"/>
              <a:t> primary antagonist, and, though he appears only occasionally in the novel, his presence is constantly felt. </a:t>
            </a:r>
            <a:br>
              <a:rPr lang="en-IN" dirty="0" smtClean="0"/>
            </a:br>
            <a:endParaRPr lang="en-IN" dirty="0"/>
          </a:p>
        </p:txBody>
      </p:sp>
      <p:sp>
        <p:nvSpPr>
          <p:cNvPr id="2" name="Title 1"/>
          <p:cNvSpPr>
            <a:spLocks noGrp="1"/>
          </p:cNvSpPr>
          <p:nvPr>
            <p:ph type="title"/>
          </p:nvPr>
        </p:nvSpPr>
        <p:spPr/>
        <p:txBody>
          <a:bodyPr/>
          <a:lstStyle/>
          <a:p>
            <a:r>
              <a:rPr lang="en-IN" b="1" dirty="0" err="1" smtClean="0"/>
              <a:t>Porfiry</a:t>
            </a:r>
            <a:r>
              <a:rPr lang="en-IN" b="1" dirty="0" smtClean="0"/>
              <a:t> </a:t>
            </a:r>
            <a:r>
              <a:rPr lang="en-IN" b="1" dirty="0" err="1" smtClean="0"/>
              <a:t>Petrovich</a:t>
            </a:r>
            <a:r>
              <a:rPr lang="en-IN" dirty="0" smtClean="0"/>
              <a:t> -</a:t>
            </a:r>
            <a:endParaRPr lang="en-IN" dirty="0"/>
          </a:p>
        </p:txBody>
      </p:sp>
    </p:spTree>
    <p:extLst>
      <p:ext uri="{BB962C8B-B14F-4D97-AF65-F5344CB8AC3E}">
        <p14:creationId xmlns="" xmlns:p14="http://schemas.microsoft.com/office/powerpoint/2010/main" val="2164883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09728" indent="0">
              <a:buNone/>
            </a:pPr>
            <a:r>
              <a:rPr lang="en-IN" dirty="0" smtClean="0"/>
              <a:t> </a:t>
            </a:r>
          </a:p>
          <a:p>
            <a:r>
              <a:rPr lang="en-IN" sz="3200" dirty="0" err="1" smtClean="0"/>
              <a:t>Raskolnikov’s</a:t>
            </a:r>
            <a:r>
              <a:rPr lang="en-IN" sz="3200" dirty="0" smtClean="0"/>
              <a:t> doctor and a friend of </a:t>
            </a:r>
            <a:r>
              <a:rPr lang="en-IN" sz="3200" dirty="0" err="1" smtClean="0"/>
              <a:t>Razumikhin</a:t>
            </a:r>
            <a:r>
              <a:rPr lang="en-IN" sz="3200" dirty="0" smtClean="0"/>
              <a:t>. </a:t>
            </a:r>
            <a:r>
              <a:rPr lang="en-IN" sz="3200" dirty="0" err="1" smtClean="0"/>
              <a:t>Zossimov</a:t>
            </a:r>
            <a:r>
              <a:rPr lang="en-IN" sz="3200" dirty="0" smtClean="0"/>
              <a:t> is a young, self-congratulating man who has little insight into his patient’s condition. He suspects that </a:t>
            </a:r>
            <a:r>
              <a:rPr lang="en-IN" sz="3200" dirty="0" err="1" smtClean="0"/>
              <a:t>Raskolnikov</a:t>
            </a:r>
            <a:r>
              <a:rPr lang="en-IN" sz="3200" dirty="0" smtClean="0"/>
              <a:t> is mentally ill. </a:t>
            </a:r>
            <a:br>
              <a:rPr lang="en-IN" sz="3200" dirty="0" smtClean="0"/>
            </a:br>
            <a:endParaRPr lang="en-IN" sz="3200" dirty="0"/>
          </a:p>
        </p:txBody>
      </p:sp>
      <p:sp>
        <p:nvSpPr>
          <p:cNvPr id="2" name="Title 1"/>
          <p:cNvSpPr>
            <a:spLocks noGrp="1"/>
          </p:cNvSpPr>
          <p:nvPr>
            <p:ph type="title"/>
          </p:nvPr>
        </p:nvSpPr>
        <p:spPr/>
        <p:txBody>
          <a:bodyPr/>
          <a:lstStyle/>
          <a:p>
            <a:r>
              <a:rPr lang="en-IN" b="1" dirty="0" err="1" smtClean="0"/>
              <a:t>Zossimov</a:t>
            </a:r>
            <a:r>
              <a:rPr lang="en-IN" dirty="0" smtClean="0"/>
              <a:t> -</a:t>
            </a:r>
            <a:endParaRPr lang="en-IN" dirty="0"/>
          </a:p>
        </p:txBody>
      </p:sp>
    </p:spTree>
    <p:extLst>
      <p:ext uri="{BB962C8B-B14F-4D97-AF65-F5344CB8AC3E}">
        <p14:creationId xmlns="" xmlns:p14="http://schemas.microsoft.com/office/powerpoint/2010/main" val="1621734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09728" indent="0">
              <a:buNone/>
            </a:pPr>
            <a:r>
              <a:rPr lang="en-IN" dirty="0" smtClean="0"/>
              <a:t>  </a:t>
            </a:r>
          </a:p>
          <a:p>
            <a:r>
              <a:rPr lang="en-IN" sz="3200" dirty="0" err="1" smtClean="0"/>
              <a:t>Alyona</a:t>
            </a:r>
            <a:r>
              <a:rPr lang="en-IN" sz="3200" dirty="0" smtClean="0"/>
              <a:t> </a:t>
            </a:r>
            <a:r>
              <a:rPr lang="en-IN" sz="3200" dirty="0" err="1" smtClean="0"/>
              <a:t>Ivanovna’s</a:t>
            </a:r>
            <a:r>
              <a:rPr lang="en-IN" sz="3200" dirty="0" smtClean="0"/>
              <a:t> sister. </a:t>
            </a:r>
            <a:r>
              <a:rPr lang="en-IN" sz="3200" dirty="0" err="1" smtClean="0"/>
              <a:t>Lizaveta</a:t>
            </a:r>
            <a:r>
              <a:rPr lang="en-IN" sz="3200" dirty="0" smtClean="0"/>
              <a:t> is simple, almost “idiotic,” and a virtual servant to her sister. Sonya later reveals to </a:t>
            </a:r>
            <a:r>
              <a:rPr lang="en-IN" sz="3200" dirty="0" err="1" smtClean="0"/>
              <a:t>Raskolnikov</a:t>
            </a:r>
            <a:r>
              <a:rPr lang="en-IN" sz="3200" dirty="0" smtClean="0"/>
              <a:t> that she and </a:t>
            </a:r>
            <a:r>
              <a:rPr lang="en-IN" sz="3200" dirty="0" err="1" smtClean="0"/>
              <a:t>Lizaveta</a:t>
            </a:r>
            <a:r>
              <a:rPr lang="en-IN" sz="3200" dirty="0" smtClean="0"/>
              <a:t> were friends.</a:t>
            </a:r>
            <a:endParaRPr lang="en-IN" sz="3200" dirty="0"/>
          </a:p>
        </p:txBody>
      </p:sp>
      <p:sp>
        <p:nvSpPr>
          <p:cNvPr id="2" name="Title 1"/>
          <p:cNvSpPr>
            <a:spLocks noGrp="1"/>
          </p:cNvSpPr>
          <p:nvPr>
            <p:ph type="title"/>
          </p:nvPr>
        </p:nvSpPr>
        <p:spPr/>
        <p:txBody>
          <a:bodyPr/>
          <a:lstStyle/>
          <a:p>
            <a:r>
              <a:rPr lang="en-IN" b="1" dirty="0" err="1" smtClean="0"/>
              <a:t>Lizaveta</a:t>
            </a:r>
            <a:r>
              <a:rPr lang="en-IN" b="1" dirty="0" smtClean="0"/>
              <a:t> </a:t>
            </a:r>
            <a:r>
              <a:rPr lang="en-IN" b="1" dirty="0" err="1" smtClean="0"/>
              <a:t>Ivanovna</a:t>
            </a:r>
            <a:r>
              <a:rPr lang="en-IN" dirty="0" smtClean="0"/>
              <a:t> -</a:t>
            </a:r>
            <a:endParaRPr lang="en-IN" dirty="0"/>
          </a:p>
        </p:txBody>
      </p:sp>
    </p:spTree>
    <p:extLst>
      <p:ext uri="{BB962C8B-B14F-4D97-AF65-F5344CB8AC3E}">
        <p14:creationId xmlns="" xmlns:p14="http://schemas.microsoft.com/office/powerpoint/2010/main" val="4022434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endParaRPr lang="en-IN" dirty="0" smtClean="0"/>
          </a:p>
          <a:p>
            <a:r>
              <a:rPr lang="en-IN" dirty="0" smtClean="0"/>
              <a:t>  </a:t>
            </a:r>
            <a:r>
              <a:rPr lang="en-IN" sz="3200" dirty="0" smtClean="0"/>
              <a:t>An alcoholic public official whom </a:t>
            </a:r>
            <a:r>
              <a:rPr lang="en-IN" sz="3200" dirty="0" err="1" smtClean="0"/>
              <a:t>Raskolnikov</a:t>
            </a:r>
            <a:r>
              <a:rPr lang="en-IN" sz="3200" dirty="0" smtClean="0"/>
              <a:t> meets at a tavern. </a:t>
            </a:r>
            <a:r>
              <a:rPr lang="en-IN" sz="3200" dirty="0" err="1" smtClean="0"/>
              <a:t>Marmeladov</a:t>
            </a:r>
            <a:r>
              <a:rPr lang="en-IN" sz="3200" dirty="0" smtClean="0"/>
              <a:t> is fully aware that his drinking is ruining himself and his family, but he is unable to stop. It is unclear whether his death by falling under the wheels of a carriage was a drunken accident or intentional. </a:t>
            </a:r>
            <a:br>
              <a:rPr lang="en-IN" sz="3200" dirty="0" smtClean="0"/>
            </a:br>
            <a:endParaRPr lang="en-IN" dirty="0"/>
          </a:p>
        </p:txBody>
      </p:sp>
      <p:sp>
        <p:nvSpPr>
          <p:cNvPr id="2" name="Title 1"/>
          <p:cNvSpPr>
            <a:spLocks noGrp="1"/>
          </p:cNvSpPr>
          <p:nvPr>
            <p:ph type="title"/>
          </p:nvPr>
        </p:nvSpPr>
        <p:spPr/>
        <p:txBody>
          <a:bodyPr>
            <a:normAutofit fontScale="90000"/>
          </a:bodyPr>
          <a:lstStyle/>
          <a:p>
            <a:r>
              <a:rPr lang="en-IN" b="1" dirty="0" err="1" smtClean="0"/>
              <a:t>Semyon</a:t>
            </a:r>
            <a:r>
              <a:rPr lang="en-IN" b="1" dirty="0" smtClean="0"/>
              <a:t> </a:t>
            </a:r>
            <a:r>
              <a:rPr lang="en-IN" b="1" dirty="0" err="1" smtClean="0"/>
              <a:t>Zakharovich</a:t>
            </a:r>
            <a:r>
              <a:rPr lang="en-IN" b="1" dirty="0" smtClean="0"/>
              <a:t> </a:t>
            </a:r>
            <a:r>
              <a:rPr lang="en-IN" b="1" dirty="0" err="1" smtClean="0"/>
              <a:t>Marmeladov</a:t>
            </a:r>
            <a:r>
              <a:rPr lang="en-IN" dirty="0" smtClean="0"/>
              <a:t> </a:t>
            </a:r>
            <a:endParaRPr lang="en-IN" dirty="0"/>
          </a:p>
        </p:txBody>
      </p:sp>
    </p:spTree>
    <p:extLst>
      <p:ext uri="{BB962C8B-B14F-4D97-AF65-F5344CB8AC3E}">
        <p14:creationId xmlns="" xmlns:p14="http://schemas.microsoft.com/office/powerpoint/2010/main" val="3808704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1)">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09728" indent="0">
              <a:buNone/>
            </a:pPr>
            <a:r>
              <a:rPr lang="en-IN" dirty="0" smtClean="0"/>
              <a:t>  </a:t>
            </a:r>
          </a:p>
          <a:p>
            <a:r>
              <a:rPr lang="en-IN" sz="3200" dirty="0" smtClean="0"/>
              <a:t>An old, withered pawnbroker whom </a:t>
            </a:r>
            <a:r>
              <a:rPr lang="en-IN" sz="3200" dirty="0" err="1" smtClean="0"/>
              <a:t>Raskolnikov</a:t>
            </a:r>
            <a:r>
              <a:rPr lang="en-IN" sz="3200" dirty="0" smtClean="0"/>
              <a:t> kills. </a:t>
            </a:r>
            <a:r>
              <a:rPr lang="en-IN" sz="3200" dirty="0" err="1" smtClean="0"/>
              <a:t>Raskolnikov</a:t>
            </a:r>
            <a:r>
              <a:rPr lang="en-IN" sz="3200" dirty="0" smtClean="0"/>
              <a:t> calls </a:t>
            </a:r>
            <a:r>
              <a:rPr lang="en-IN" sz="3200" dirty="0" err="1" smtClean="0"/>
              <a:t>Alyona</a:t>
            </a:r>
            <a:r>
              <a:rPr lang="en-IN" sz="3200" dirty="0" smtClean="0"/>
              <a:t> </a:t>
            </a:r>
            <a:r>
              <a:rPr lang="en-IN" sz="3200" dirty="0" err="1" smtClean="0"/>
              <a:t>Ivanovna</a:t>
            </a:r>
            <a:r>
              <a:rPr lang="en-IN" sz="3200" dirty="0" smtClean="0"/>
              <a:t> a “louse” and despises her for cheating the poor out of their money and enslaving her own sister, </a:t>
            </a:r>
            <a:r>
              <a:rPr lang="en-IN" sz="3200" dirty="0" err="1" smtClean="0"/>
              <a:t>Lizaveta</a:t>
            </a:r>
            <a:r>
              <a:rPr lang="en-IN" sz="3200" dirty="0" smtClean="0"/>
              <a:t>. </a:t>
            </a:r>
            <a:br>
              <a:rPr lang="en-IN" sz="3200" dirty="0" smtClean="0"/>
            </a:br>
            <a:endParaRPr lang="en-IN" sz="3200" dirty="0"/>
          </a:p>
        </p:txBody>
      </p:sp>
      <p:sp>
        <p:nvSpPr>
          <p:cNvPr id="2" name="Title 1"/>
          <p:cNvSpPr>
            <a:spLocks noGrp="1"/>
          </p:cNvSpPr>
          <p:nvPr>
            <p:ph type="title"/>
          </p:nvPr>
        </p:nvSpPr>
        <p:spPr/>
        <p:txBody>
          <a:bodyPr/>
          <a:lstStyle/>
          <a:p>
            <a:r>
              <a:rPr lang="en-IN" b="1" dirty="0" err="1" smtClean="0"/>
              <a:t>Alyona</a:t>
            </a:r>
            <a:r>
              <a:rPr lang="en-IN" b="1" dirty="0" smtClean="0"/>
              <a:t> </a:t>
            </a:r>
            <a:r>
              <a:rPr lang="en-IN" b="1" dirty="0" err="1" smtClean="0"/>
              <a:t>Ivanovna</a:t>
            </a:r>
            <a:r>
              <a:rPr lang="en-IN" dirty="0" smtClean="0"/>
              <a:t> -</a:t>
            </a:r>
            <a:endParaRPr lang="en-IN" dirty="0"/>
          </a:p>
        </p:txBody>
      </p:sp>
    </p:spTree>
    <p:extLst>
      <p:ext uri="{BB962C8B-B14F-4D97-AF65-F5344CB8AC3E}">
        <p14:creationId xmlns="" xmlns:p14="http://schemas.microsoft.com/office/powerpoint/2010/main" val="3703389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dirty="0" smtClean="0"/>
          </a:p>
          <a:p>
            <a:r>
              <a:rPr lang="en-IN" dirty="0" smtClean="0"/>
              <a:t>  </a:t>
            </a:r>
            <a:r>
              <a:rPr lang="en-IN" sz="3200" dirty="0" err="1" smtClean="0"/>
              <a:t>Raskolnikov’s</a:t>
            </a:r>
            <a:r>
              <a:rPr lang="en-IN" sz="3200" dirty="0" smtClean="0"/>
              <a:t> mother. </a:t>
            </a:r>
            <a:r>
              <a:rPr lang="en-IN" sz="3200" dirty="0" err="1" smtClean="0"/>
              <a:t>Pulcheria</a:t>
            </a:r>
            <a:r>
              <a:rPr lang="en-IN" sz="3200" dirty="0" smtClean="0"/>
              <a:t> </a:t>
            </a:r>
            <a:r>
              <a:rPr lang="en-IN" sz="3200" dirty="0" err="1" smtClean="0"/>
              <a:t>Alexandrovna</a:t>
            </a:r>
            <a:r>
              <a:rPr lang="en-IN" sz="3200" dirty="0" smtClean="0"/>
              <a:t> is deeply devoted to her son and willing to sacrifice everything, even her own and her daughter’s happiness, so that he might be successful. Even after </a:t>
            </a:r>
            <a:r>
              <a:rPr lang="en-IN" sz="3200" dirty="0" err="1" smtClean="0"/>
              <a:t>Raskolnikov</a:t>
            </a:r>
            <a:r>
              <a:rPr lang="en-IN" sz="3200" dirty="0" smtClean="0"/>
              <a:t> has confessed, she is unwilling to admit to herself that her son is a murderer.</a:t>
            </a:r>
            <a:endParaRPr lang="en-IN" sz="3200" dirty="0"/>
          </a:p>
        </p:txBody>
      </p:sp>
      <p:sp>
        <p:nvSpPr>
          <p:cNvPr id="2" name="Title 1"/>
          <p:cNvSpPr>
            <a:spLocks noGrp="1"/>
          </p:cNvSpPr>
          <p:nvPr>
            <p:ph type="title"/>
          </p:nvPr>
        </p:nvSpPr>
        <p:spPr/>
        <p:txBody>
          <a:bodyPr>
            <a:normAutofit fontScale="90000"/>
          </a:bodyPr>
          <a:lstStyle/>
          <a:p>
            <a:r>
              <a:rPr lang="en-IN" b="1" dirty="0" err="1" smtClean="0"/>
              <a:t>Pulcheria</a:t>
            </a:r>
            <a:r>
              <a:rPr lang="en-IN" b="1" dirty="0" smtClean="0"/>
              <a:t> </a:t>
            </a:r>
            <a:r>
              <a:rPr lang="en-IN" b="1" dirty="0" err="1" smtClean="0"/>
              <a:t>Alexandrovna</a:t>
            </a:r>
            <a:r>
              <a:rPr lang="en-IN" b="1" dirty="0" smtClean="0"/>
              <a:t> </a:t>
            </a:r>
            <a:r>
              <a:rPr lang="en-IN" b="1" dirty="0" err="1" smtClean="0"/>
              <a:t>Raskolnikov</a:t>
            </a:r>
            <a:r>
              <a:rPr lang="en-IN" dirty="0" smtClean="0"/>
              <a:t> </a:t>
            </a:r>
            <a:endParaRPr lang="en-IN" dirty="0"/>
          </a:p>
        </p:txBody>
      </p:sp>
    </p:spTree>
    <p:extLst>
      <p:ext uri="{BB962C8B-B14F-4D97-AF65-F5344CB8AC3E}">
        <p14:creationId xmlns="" xmlns:p14="http://schemas.microsoft.com/office/powerpoint/2010/main" val="4159091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09728" indent="0">
              <a:buNone/>
            </a:pPr>
            <a:r>
              <a:rPr lang="en-IN" dirty="0" smtClean="0"/>
              <a:t> </a:t>
            </a:r>
          </a:p>
          <a:p>
            <a:r>
              <a:rPr lang="en-IN" dirty="0" smtClean="0"/>
              <a:t> </a:t>
            </a:r>
            <a:r>
              <a:rPr lang="en-IN" sz="2800" dirty="0" err="1" smtClean="0"/>
              <a:t>Luzhin’s</a:t>
            </a:r>
            <a:r>
              <a:rPr lang="en-IN" sz="2800" dirty="0" smtClean="0"/>
              <a:t> grudging roommate. </a:t>
            </a:r>
            <a:r>
              <a:rPr lang="en-IN" sz="2800" dirty="0" err="1" smtClean="0"/>
              <a:t>Lebezyatnikov</a:t>
            </a:r>
            <a:r>
              <a:rPr lang="en-IN" sz="2800" dirty="0" smtClean="0"/>
              <a:t> is a young man who is convinced of the rightness of the “new philosophies” such as nihilism that are currently raging through St. Petersburg. Although he is self-</a:t>
            </a:r>
            <a:r>
              <a:rPr lang="en-IN" sz="2800" dirty="0" err="1" smtClean="0"/>
              <a:t>centered</a:t>
            </a:r>
            <a:r>
              <a:rPr lang="en-IN" sz="2800" dirty="0" smtClean="0"/>
              <a:t>, confused, and immature, he nonetheless seems to possess basic scruples. </a:t>
            </a:r>
            <a:br>
              <a:rPr lang="en-IN" sz="2800" dirty="0" smtClean="0"/>
            </a:br>
            <a:endParaRPr lang="en-IN" dirty="0"/>
          </a:p>
        </p:txBody>
      </p:sp>
      <p:sp>
        <p:nvSpPr>
          <p:cNvPr id="2" name="Title 1"/>
          <p:cNvSpPr>
            <a:spLocks noGrp="1"/>
          </p:cNvSpPr>
          <p:nvPr>
            <p:ph type="title"/>
          </p:nvPr>
        </p:nvSpPr>
        <p:spPr/>
        <p:txBody>
          <a:bodyPr>
            <a:normAutofit fontScale="90000"/>
          </a:bodyPr>
          <a:lstStyle/>
          <a:p>
            <a:r>
              <a:rPr lang="en-IN" b="1" dirty="0" smtClean="0"/>
              <a:t>Andrei </a:t>
            </a:r>
            <a:r>
              <a:rPr lang="en-IN" b="1" dirty="0" err="1" smtClean="0"/>
              <a:t>Semyonovich</a:t>
            </a:r>
            <a:r>
              <a:rPr lang="en-IN" b="1" dirty="0" smtClean="0"/>
              <a:t> </a:t>
            </a:r>
            <a:r>
              <a:rPr lang="en-IN" b="1" dirty="0" err="1" smtClean="0"/>
              <a:t>Lebezyatnikov</a:t>
            </a:r>
            <a:r>
              <a:rPr lang="en-IN" dirty="0" smtClean="0"/>
              <a:t> -</a:t>
            </a:r>
            <a:endParaRPr lang="en-IN" dirty="0"/>
          </a:p>
        </p:txBody>
      </p:sp>
    </p:spTree>
    <p:extLst>
      <p:ext uri="{BB962C8B-B14F-4D97-AF65-F5344CB8AC3E}">
        <p14:creationId xmlns="" xmlns:p14="http://schemas.microsoft.com/office/powerpoint/2010/main" val="3178868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dirty="0" smtClean="0"/>
          </a:p>
          <a:p>
            <a:r>
              <a:rPr lang="en-IN" dirty="0" smtClean="0"/>
              <a:t>  </a:t>
            </a:r>
            <a:r>
              <a:rPr lang="en-IN" sz="3200" dirty="0" err="1" smtClean="0"/>
              <a:t>Dunya’s</a:t>
            </a:r>
            <a:r>
              <a:rPr lang="en-IN" sz="3200" dirty="0" smtClean="0"/>
              <a:t> fiancé. </a:t>
            </a:r>
            <a:r>
              <a:rPr lang="en-IN" sz="3200" dirty="0" err="1" smtClean="0"/>
              <a:t>Luzhin</a:t>
            </a:r>
            <a:r>
              <a:rPr lang="en-IN" sz="3200" dirty="0" smtClean="0"/>
              <a:t> is stingy, narrow-minded, and self-absorbed. His deepest wish is to marry a beautiful, intelligent, but desperately poor girl like </a:t>
            </a:r>
            <a:r>
              <a:rPr lang="en-IN" sz="3200" dirty="0" err="1" smtClean="0"/>
              <a:t>Dunya</a:t>
            </a:r>
            <a:r>
              <a:rPr lang="en-IN" sz="3200" dirty="0" smtClean="0"/>
              <a:t> so that she will be indebted to him. </a:t>
            </a:r>
            <a:br>
              <a:rPr lang="en-IN" sz="3200" dirty="0" smtClean="0"/>
            </a:br>
            <a:endParaRPr lang="en-IN" dirty="0"/>
          </a:p>
        </p:txBody>
      </p:sp>
      <p:sp>
        <p:nvSpPr>
          <p:cNvPr id="2" name="Title 1"/>
          <p:cNvSpPr>
            <a:spLocks noGrp="1"/>
          </p:cNvSpPr>
          <p:nvPr>
            <p:ph type="title"/>
          </p:nvPr>
        </p:nvSpPr>
        <p:spPr/>
        <p:txBody>
          <a:bodyPr/>
          <a:lstStyle/>
          <a:p>
            <a:r>
              <a:rPr lang="en-IN" b="1" dirty="0" err="1" smtClean="0"/>
              <a:t>Pyotr</a:t>
            </a:r>
            <a:r>
              <a:rPr lang="en-IN" b="1" dirty="0" smtClean="0"/>
              <a:t> </a:t>
            </a:r>
            <a:r>
              <a:rPr lang="en-IN" b="1" dirty="0" err="1" smtClean="0"/>
              <a:t>Petrovich</a:t>
            </a:r>
            <a:r>
              <a:rPr lang="en-IN" b="1" dirty="0" smtClean="0"/>
              <a:t> </a:t>
            </a:r>
            <a:r>
              <a:rPr lang="en-IN" b="1" dirty="0" err="1" smtClean="0"/>
              <a:t>Luzhin</a:t>
            </a:r>
            <a:r>
              <a:rPr lang="en-IN" dirty="0" smtClean="0"/>
              <a:t> </a:t>
            </a:r>
            <a:endParaRPr lang="en-IN" dirty="0"/>
          </a:p>
        </p:txBody>
      </p:sp>
    </p:spTree>
    <p:extLst>
      <p:ext uri="{BB962C8B-B14F-4D97-AF65-F5344CB8AC3E}">
        <p14:creationId xmlns="" xmlns:p14="http://schemas.microsoft.com/office/powerpoint/2010/main" val="1529868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endParaRPr lang="en-IN" dirty="0" smtClean="0"/>
          </a:p>
          <a:p>
            <a:r>
              <a:rPr lang="en-IN" sz="3200" dirty="0" err="1" smtClean="0"/>
              <a:t>Raskolnikov’s</a:t>
            </a:r>
            <a:r>
              <a:rPr lang="en-IN" sz="3200" dirty="0" smtClean="0"/>
              <a:t> sister. </a:t>
            </a:r>
            <a:r>
              <a:rPr lang="en-IN" sz="3200" dirty="0" err="1" smtClean="0"/>
              <a:t>Dunya</a:t>
            </a:r>
            <a:r>
              <a:rPr lang="en-IN" sz="3200" dirty="0" smtClean="0"/>
              <a:t> is as intelligent, proud, and good-looking as her brother, but she is also moral and compassionate. She is decisive and brave, ending her engagement with </a:t>
            </a:r>
            <a:r>
              <a:rPr lang="en-IN" sz="3200" dirty="0" err="1" smtClean="0"/>
              <a:t>Luzhin</a:t>
            </a:r>
            <a:r>
              <a:rPr lang="en-IN" sz="3200" dirty="0" smtClean="0"/>
              <a:t> when he insults her family and fending off </a:t>
            </a:r>
            <a:r>
              <a:rPr lang="en-IN" sz="3200" dirty="0" err="1" smtClean="0"/>
              <a:t>Svidrigailov</a:t>
            </a:r>
            <a:r>
              <a:rPr lang="en-IN" sz="3200" dirty="0" smtClean="0"/>
              <a:t> with gunfire. </a:t>
            </a:r>
            <a:br>
              <a:rPr lang="en-IN" sz="3200" dirty="0" smtClean="0"/>
            </a:br>
            <a:endParaRPr lang="en-IN" sz="3200" dirty="0"/>
          </a:p>
        </p:txBody>
      </p:sp>
      <p:sp>
        <p:nvSpPr>
          <p:cNvPr id="2" name="Title 1"/>
          <p:cNvSpPr>
            <a:spLocks noGrp="1"/>
          </p:cNvSpPr>
          <p:nvPr>
            <p:ph type="title"/>
          </p:nvPr>
        </p:nvSpPr>
        <p:spPr/>
        <p:txBody>
          <a:bodyPr>
            <a:normAutofit fontScale="90000"/>
          </a:bodyPr>
          <a:lstStyle/>
          <a:p>
            <a:r>
              <a:rPr lang="en-IN" b="1" dirty="0" err="1" smtClean="0"/>
              <a:t>Avdotya</a:t>
            </a:r>
            <a:r>
              <a:rPr lang="en-IN" b="1" dirty="0" smtClean="0"/>
              <a:t> </a:t>
            </a:r>
            <a:r>
              <a:rPr lang="en-IN" b="1" dirty="0" err="1" smtClean="0"/>
              <a:t>Romanovna</a:t>
            </a:r>
            <a:r>
              <a:rPr lang="en-IN" b="1" dirty="0" smtClean="0"/>
              <a:t> </a:t>
            </a:r>
            <a:r>
              <a:rPr lang="en-IN" b="1" dirty="0" err="1" smtClean="0"/>
              <a:t>Raskolnikov</a:t>
            </a:r>
            <a:r>
              <a:rPr lang="en-IN" b="1" dirty="0" smtClean="0"/>
              <a:t> (“</a:t>
            </a:r>
            <a:r>
              <a:rPr lang="en-IN" b="1" dirty="0" err="1" smtClean="0"/>
              <a:t>Dunya</a:t>
            </a:r>
            <a:r>
              <a:rPr lang="en-IN" b="1" dirty="0" smtClean="0"/>
              <a:t>,” “</a:t>
            </a:r>
            <a:r>
              <a:rPr lang="en-IN" b="1" dirty="0" err="1" smtClean="0"/>
              <a:t>Dunechka</a:t>
            </a:r>
            <a:r>
              <a:rPr lang="en-IN" b="1" dirty="0" smtClean="0"/>
              <a:t>”)</a:t>
            </a:r>
            <a:r>
              <a:rPr lang="en-IN" dirty="0" smtClean="0"/>
              <a:t> - </a:t>
            </a:r>
            <a:endParaRPr lang="en-IN" dirty="0"/>
          </a:p>
        </p:txBody>
      </p:sp>
    </p:spTree>
    <p:extLst>
      <p:ext uri="{BB962C8B-B14F-4D97-AF65-F5344CB8AC3E}">
        <p14:creationId xmlns="" xmlns:p14="http://schemas.microsoft.com/office/powerpoint/2010/main" val="2346287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IN" sz="3200" dirty="0" smtClean="0"/>
              <a:t>The protagonist of the novel. A former student, </a:t>
            </a:r>
            <a:r>
              <a:rPr lang="en-IN" sz="3200" dirty="0" err="1" smtClean="0"/>
              <a:t>Raskolnikov</a:t>
            </a:r>
            <a:r>
              <a:rPr lang="en-IN" sz="3200" dirty="0" smtClean="0"/>
              <a:t> is now destitute, living in a cramped garret at the top of an apartment building. The main drama of the novel </a:t>
            </a:r>
            <a:r>
              <a:rPr lang="en-IN" sz="3200" dirty="0" err="1" smtClean="0"/>
              <a:t>centers</a:t>
            </a:r>
            <a:r>
              <a:rPr lang="en-IN" sz="3200" dirty="0" smtClean="0"/>
              <a:t> on his interior conflict, first over whether to kill the pawnbroker and later over whether to confess and </a:t>
            </a:r>
            <a:r>
              <a:rPr lang="en-IN" sz="3200" dirty="0" err="1" smtClean="0"/>
              <a:t>rejoin</a:t>
            </a:r>
            <a:r>
              <a:rPr lang="en-IN" sz="3200" dirty="0" smtClean="0"/>
              <a:t> humanity. </a:t>
            </a:r>
            <a:r>
              <a:rPr lang="en-IN" sz="3200" dirty="0" err="1" smtClean="0"/>
              <a:t>Raskolnikov</a:t>
            </a:r>
            <a:r>
              <a:rPr lang="en-IN" sz="3200" dirty="0" smtClean="0"/>
              <a:t> is ill throughout the novel, overwhelmed by his feelings of alienation and self-loathing. </a:t>
            </a:r>
            <a:br>
              <a:rPr lang="en-IN" sz="3200" dirty="0" smtClean="0"/>
            </a:br>
            <a:endParaRPr lang="en-IN" sz="3200" b="1" dirty="0" smtClean="0"/>
          </a:p>
          <a:p>
            <a:endParaRPr lang="en-IN" dirty="0"/>
          </a:p>
        </p:txBody>
      </p:sp>
      <p:sp>
        <p:nvSpPr>
          <p:cNvPr id="2" name="Title 1"/>
          <p:cNvSpPr>
            <a:spLocks noGrp="1"/>
          </p:cNvSpPr>
          <p:nvPr>
            <p:ph type="title"/>
          </p:nvPr>
        </p:nvSpPr>
        <p:spPr/>
        <p:txBody>
          <a:bodyPr>
            <a:normAutofit fontScale="90000"/>
          </a:bodyPr>
          <a:lstStyle/>
          <a:p>
            <a:r>
              <a:rPr lang="en-IN" b="1" dirty="0" err="1" smtClean="0"/>
              <a:t>Rodion</a:t>
            </a:r>
            <a:r>
              <a:rPr lang="en-IN" b="1" dirty="0" smtClean="0"/>
              <a:t> </a:t>
            </a:r>
            <a:r>
              <a:rPr lang="en-IN" b="1" dirty="0" err="1" smtClean="0"/>
              <a:t>Romanovich</a:t>
            </a:r>
            <a:r>
              <a:rPr lang="en-IN" b="1" dirty="0" smtClean="0"/>
              <a:t> </a:t>
            </a:r>
            <a:r>
              <a:rPr lang="en-IN" b="1" dirty="0" err="1" smtClean="0"/>
              <a:t>Raskolnikov</a:t>
            </a:r>
            <a:r>
              <a:rPr lang="en-IN" b="1" dirty="0" smtClean="0"/>
              <a:t> (“</a:t>
            </a:r>
            <a:r>
              <a:rPr lang="en-IN" b="1" dirty="0" err="1" smtClean="0"/>
              <a:t>Rodya</a:t>
            </a:r>
            <a:r>
              <a:rPr lang="en-IN" b="1" dirty="0" smtClean="0"/>
              <a:t>,” “</a:t>
            </a:r>
            <a:r>
              <a:rPr lang="en-IN" b="1" dirty="0" err="1" smtClean="0"/>
              <a:t>Rodka</a:t>
            </a:r>
            <a:r>
              <a:rPr lang="en-IN" b="1" dirty="0" smtClean="0"/>
              <a:t>”)</a:t>
            </a:r>
            <a:r>
              <a:rPr lang="en-IN" dirty="0" smtClean="0"/>
              <a:t> - </a:t>
            </a:r>
            <a:endParaRPr lang="en-IN" dirty="0"/>
          </a:p>
        </p:txBody>
      </p:sp>
    </p:spTree>
    <p:extLst>
      <p:ext uri="{BB962C8B-B14F-4D97-AF65-F5344CB8AC3E}">
        <p14:creationId xmlns="" xmlns:p14="http://schemas.microsoft.com/office/powerpoint/2010/main" val="637361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IN" sz="2800" dirty="0" smtClean="0"/>
          </a:p>
          <a:p>
            <a:r>
              <a:rPr lang="en-IN" sz="2800" dirty="0" err="1" smtClean="0"/>
              <a:t>Raskolnikov’s</a:t>
            </a:r>
            <a:r>
              <a:rPr lang="en-IN" sz="2800" dirty="0" smtClean="0"/>
              <a:t> love and </a:t>
            </a:r>
            <a:r>
              <a:rPr lang="en-IN" sz="2800" dirty="0" err="1" smtClean="0"/>
              <a:t>Marmeladov’s</a:t>
            </a:r>
            <a:r>
              <a:rPr lang="en-IN" sz="2800" dirty="0" smtClean="0"/>
              <a:t> daughter. Sonya is forced to prostitute herself to support herself and the rest of her family. She is meek and easily embarrassed, but she maintains a strong religious faith. She is the only person with whom </a:t>
            </a:r>
            <a:r>
              <a:rPr lang="en-IN" sz="2800" dirty="0" err="1" smtClean="0"/>
              <a:t>Raskolnikov</a:t>
            </a:r>
            <a:r>
              <a:rPr lang="en-IN" sz="2800" dirty="0" smtClean="0"/>
              <a:t> shares a meaningful relationship. </a:t>
            </a:r>
            <a:br>
              <a:rPr lang="en-IN" sz="2800" dirty="0" smtClean="0"/>
            </a:br>
            <a:endParaRPr lang="en-IN" sz="2800" dirty="0"/>
          </a:p>
        </p:txBody>
      </p:sp>
      <p:sp>
        <p:nvSpPr>
          <p:cNvPr id="2" name="Title 1"/>
          <p:cNvSpPr>
            <a:spLocks noGrp="1"/>
          </p:cNvSpPr>
          <p:nvPr>
            <p:ph type="title"/>
          </p:nvPr>
        </p:nvSpPr>
        <p:spPr/>
        <p:txBody>
          <a:bodyPr>
            <a:normAutofit fontScale="90000"/>
          </a:bodyPr>
          <a:lstStyle/>
          <a:p>
            <a:r>
              <a:rPr lang="en-IN" b="1" dirty="0" err="1" smtClean="0"/>
              <a:t>Sofya</a:t>
            </a:r>
            <a:r>
              <a:rPr lang="en-IN" b="1" dirty="0" smtClean="0"/>
              <a:t> </a:t>
            </a:r>
            <a:r>
              <a:rPr lang="en-IN" b="1" dirty="0" err="1" smtClean="0"/>
              <a:t>Semyonovna</a:t>
            </a:r>
            <a:r>
              <a:rPr lang="en-IN" b="1" dirty="0" smtClean="0"/>
              <a:t> </a:t>
            </a:r>
            <a:r>
              <a:rPr lang="en-IN" b="1" dirty="0" err="1" smtClean="0"/>
              <a:t>Marmeladov</a:t>
            </a:r>
            <a:r>
              <a:rPr lang="en-IN" b="1" dirty="0" smtClean="0"/>
              <a:t> (“Sonya,” “</a:t>
            </a:r>
            <a:r>
              <a:rPr lang="en-IN" b="1" dirty="0" err="1" smtClean="0"/>
              <a:t>Sonechka</a:t>
            </a:r>
            <a:r>
              <a:rPr lang="en-IN" b="1" dirty="0" smtClean="0"/>
              <a:t>”)</a:t>
            </a:r>
            <a:r>
              <a:rPr lang="en-IN" dirty="0" smtClean="0"/>
              <a:t> - </a:t>
            </a:r>
            <a:endParaRPr lang="en-IN" dirty="0"/>
          </a:p>
        </p:txBody>
      </p:sp>
    </p:spTree>
    <p:extLst>
      <p:ext uri="{BB962C8B-B14F-4D97-AF65-F5344CB8AC3E}">
        <p14:creationId xmlns="" xmlns:p14="http://schemas.microsoft.com/office/powerpoint/2010/main" val="2288324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1)">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endParaRPr lang="en-IN" dirty="0"/>
          </a:p>
          <a:p>
            <a:r>
              <a:rPr lang="en-IN" sz="3200" dirty="0" smtClean="0"/>
              <a:t> </a:t>
            </a:r>
            <a:r>
              <a:rPr lang="en-IN" sz="3200" dirty="0" err="1" smtClean="0"/>
              <a:t>Dunya’s</a:t>
            </a:r>
            <a:r>
              <a:rPr lang="en-IN" sz="3200" dirty="0" smtClean="0"/>
              <a:t> depraved former employer. </a:t>
            </a:r>
            <a:r>
              <a:rPr lang="en-IN" sz="3200" dirty="0" err="1" smtClean="0"/>
              <a:t>Svidrigailov</a:t>
            </a:r>
            <a:r>
              <a:rPr lang="en-IN" sz="3200" dirty="0" smtClean="0"/>
              <a:t> appears to believe, almost until the end of the novel, that he can make </a:t>
            </a:r>
            <a:r>
              <a:rPr lang="en-IN" sz="3200" dirty="0" err="1" smtClean="0"/>
              <a:t>Dunya</a:t>
            </a:r>
            <a:r>
              <a:rPr lang="en-IN" sz="3200" dirty="0" smtClean="0"/>
              <a:t> love him. The death of his wife, Marfa </a:t>
            </a:r>
            <a:r>
              <a:rPr lang="en-IN" sz="3200" dirty="0" err="1" smtClean="0"/>
              <a:t>Petrovna</a:t>
            </a:r>
            <a:r>
              <a:rPr lang="en-IN" sz="3200" dirty="0" smtClean="0"/>
              <a:t>, has made him generous, but he is generally a threatening presence to both </a:t>
            </a:r>
            <a:r>
              <a:rPr lang="en-IN" sz="3200" dirty="0" err="1" smtClean="0"/>
              <a:t>Dunya</a:t>
            </a:r>
            <a:r>
              <a:rPr lang="en-IN" sz="3200" dirty="0" smtClean="0"/>
              <a:t> and </a:t>
            </a:r>
            <a:r>
              <a:rPr lang="en-IN" sz="3200" dirty="0" err="1" smtClean="0"/>
              <a:t>Raskolnikov</a:t>
            </a:r>
            <a:r>
              <a:rPr lang="en-IN" sz="3200" dirty="0" smtClean="0"/>
              <a:t>. </a:t>
            </a:r>
            <a:br>
              <a:rPr lang="en-IN" sz="3200" dirty="0" smtClean="0"/>
            </a:br>
            <a:endParaRPr lang="en-IN" sz="3200" dirty="0" smtClean="0"/>
          </a:p>
          <a:p>
            <a:endParaRPr lang="en-IN" dirty="0"/>
          </a:p>
        </p:txBody>
      </p:sp>
      <p:sp>
        <p:nvSpPr>
          <p:cNvPr id="2" name="Title 1"/>
          <p:cNvSpPr>
            <a:spLocks noGrp="1"/>
          </p:cNvSpPr>
          <p:nvPr>
            <p:ph type="title"/>
          </p:nvPr>
        </p:nvSpPr>
        <p:spPr/>
        <p:txBody>
          <a:bodyPr/>
          <a:lstStyle/>
          <a:p>
            <a:r>
              <a:rPr lang="en-IN" b="1" dirty="0" err="1" smtClean="0"/>
              <a:t>Arkady</a:t>
            </a:r>
            <a:r>
              <a:rPr lang="en-IN" b="1" dirty="0" smtClean="0"/>
              <a:t> </a:t>
            </a:r>
            <a:r>
              <a:rPr lang="en-IN" b="1" dirty="0" err="1" smtClean="0"/>
              <a:t>Ivanovich</a:t>
            </a:r>
            <a:r>
              <a:rPr lang="en-IN" b="1" dirty="0" smtClean="0"/>
              <a:t> </a:t>
            </a:r>
            <a:r>
              <a:rPr lang="en-IN" b="1" dirty="0" err="1" smtClean="0"/>
              <a:t>Svidrigailov</a:t>
            </a:r>
            <a:r>
              <a:rPr lang="en-IN" dirty="0" smtClean="0"/>
              <a:t> </a:t>
            </a:r>
            <a:endParaRPr lang="en-IN" dirty="0"/>
          </a:p>
        </p:txBody>
      </p:sp>
    </p:spTree>
    <p:extLst>
      <p:ext uri="{BB962C8B-B14F-4D97-AF65-F5344CB8AC3E}">
        <p14:creationId xmlns="" xmlns:p14="http://schemas.microsoft.com/office/powerpoint/2010/main" val="2963557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1)">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dirty="0" smtClean="0"/>
          </a:p>
          <a:p>
            <a:r>
              <a:rPr lang="en-IN" sz="3600" dirty="0" smtClean="0"/>
              <a:t>The oldest daughter of </a:t>
            </a:r>
            <a:r>
              <a:rPr lang="en-IN" sz="3600" dirty="0" err="1" smtClean="0"/>
              <a:t>Katerina</a:t>
            </a:r>
            <a:r>
              <a:rPr lang="en-IN" sz="3600" dirty="0" smtClean="0"/>
              <a:t> </a:t>
            </a:r>
            <a:r>
              <a:rPr lang="en-IN" sz="3600" dirty="0" err="1" smtClean="0"/>
              <a:t>Ivanovna</a:t>
            </a:r>
            <a:r>
              <a:rPr lang="en-IN" sz="3600" dirty="0" smtClean="0"/>
              <a:t> from her former marriage. </a:t>
            </a:r>
            <a:br>
              <a:rPr lang="en-IN" sz="3600" dirty="0" smtClean="0"/>
            </a:br>
            <a:r>
              <a:rPr lang="en-IN" dirty="0" smtClean="0"/>
              <a:t/>
            </a:r>
            <a:br>
              <a:rPr lang="en-IN" dirty="0" smtClean="0"/>
            </a:br>
            <a:endParaRPr lang="en-IN" dirty="0"/>
          </a:p>
        </p:txBody>
      </p:sp>
      <p:sp>
        <p:nvSpPr>
          <p:cNvPr id="2" name="Title 1"/>
          <p:cNvSpPr>
            <a:spLocks noGrp="1"/>
          </p:cNvSpPr>
          <p:nvPr>
            <p:ph type="title"/>
          </p:nvPr>
        </p:nvSpPr>
        <p:spPr/>
        <p:txBody>
          <a:bodyPr>
            <a:normAutofit fontScale="90000"/>
          </a:bodyPr>
          <a:lstStyle/>
          <a:p>
            <a:r>
              <a:rPr lang="en-IN" b="1" dirty="0" err="1" smtClean="0"/>
              <a:t>Polina</a:t>
            </a:r>
            <a:r>
              <a:rPr lang="en-IN" b="1" dirty="0" smtClean="0"/>
              <a:t> </a:t>
            </a:r>
            <a:r>
              <a:rPr lang="en-IN" b="1" dirty="0" err="1" smtClean="0"/>
              <a:t>Mikhailovna</a:t>
            </a:r>
            <a:r>
              <a:rPr lang="en-IN" b="1" dirty="0" smtClean="0"/>
              <a:t> </a:t>
            </a:r>
            <a:r>
              <a:rPr lang="en-IN" b="1" dirty="0" err="1" smtClean="0"/>
              <a:t>Marmeladov</a:t>
            </a:r>
            <a:r>
              <a:rPr lang="en-IN" b="1" dirty="0" smtClean="0"/>
              <a:t> (“</a:t>
            </a:r>
            <a:r>
              <a:rPr lang="en-IN" b="1" dirty="0" err="1" smtClean="0"/>
              <a:t>Polya</a:t>
            </a:r>
            <a:r>
              <a:rPr lang="en-IN" b="1" dirty="0" smtClean="0"/>
              <a:t>,” “</a:t>
            </a:r>
            <a:r>
              <a:rPr lang="en-IN" b="1" dirty="0" err="1" smtClean="0"/>
              <a:t>Polenka</a:t>
            </a:r>
            <a:r>
              <a:rPr lang="en-IN" b="1" dirty="0" smtClean="0"/>
              <a:t>,” “</a:t>
            </a:r>
            <a:r>
              <a:rPr lang="en-IN" b="1" dirty="0" err="1" smtClean="0"/>
              <a:t>Polechka</a:t>
            </a:r>
            <a:r>
              <a:rPr lang="en-IN" b="1" dirty="0" smtClean="0"/>
              <a:t>”)</a:t>
            </a:r>
            <a:r>
              <a:rPr lang="en-IN" dirty="0" smtClean="0"/>
              <a:t> - </a:t>
            </a:r>
            <a:endParaRPr lang="en-IN" dirty="0"/>
          </a:p>
        </p:txBody>
      </p:sp>
    </p:spTree>
    <p:extLst>
      <p:ext uri="{BB962C8B-B14F-4D97-AF65-F5344CB8AC3E}">
        <p14:creationId xmlns="" xmlns:p14="http://schemas.microsoft.com/office/powerpoint/2010/main" val="3589846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dirty="0" smtClean="0"/>
          </a:p>
          <a:p>
            <a:r>
              <a:rPr lang="en-IN" sz="3200" dirty="0" smtClean="0"/>
              <a:t>  A painter working in an empty apartment next to </a:t>
            </a:r>
            <a:r>
              <a:rPr lang="en-IN" sz="3200" dirty="0" err="1" smtClean="0"/>
              <a:t>Alyona</a:t>
            </a:r>
            <a:r>
              <a:rPr lang="en-IN" sz="3200" dirty="0" smtClean="0"/>
              <a:t> </a:t>
            </a:r>
            <a:r>
              <a:rPr lang="en-IN" sz="3200" dirty="0" err="1" smtClean="0"/>
              <a:t>Ivanovna’s</a:t>
            </a:r>
            <a:r>
              <a:rPr lang="en-IN" sz="3200" dirty="0" smtClean="0"/>
              <a:t> on the day of the murders. Suspected of the murders and held in prison, Nikolai eventually makes a false confession. </a:t>
            </a:r>
            <a:br>
              <a:rPr lang="en-IN" sz="3200" dirty="0" smtClean="0"/>
            </a:br>
            <a:endParaRPr lang="en-IN" sz="3200" dirty="0"/>
          </a:p>
        </p:txBody>
      </p:sp>
      <p:sp>
        <p:nvSpPr>
          <p:cNvPr id="2" name="Title 1"/>
          <p:cNvSpPr>
            <a:spLocks noGrp="1"/>
          </p:cNvSpPr>
          <p:nvPr>
            <p:ph type="title"/>
          </p:nvPr>
        </p:nvSpPr>
        <p:spPr/>
        <p:txBody>
          <a:bodyPr/>
          <a:lstStyle/>
          <a:p>
            <a:r>
              <a:rPr lang="en-IN" b="1" dirty="0" smtClean="0"/>
              <a:t>Nikolai </a:t>
            </a:r>
            <a:r>
              <a:rPr lang="en-IN" b="1" dirty="0" err="1" smtClean="0"/>
              <a:t>Dementiev</a:t>
            </a:r>
            <a:r>
              <a:rPr lang="en-IN" b="1" dirty="0" smtClean="0"/>
              <a:t> (“</a:t>
            </a:r>
            <a:r>
              <a:rPr lang="en-IN" b="1" dirty="0" err="1" smtClean="0"/>
              <a:t>Mikolka</a:t>
            </a:r>
            <a:r>
              <a:rPr lang="en-IN" b="1" dirty="0" smtClean="0"/>
              <a:t>”)</a:t>
            </a:r>
            <a:r>
              <a:rPr lang="en-IN" dirty="0" smtClean="0"/>
              <a:t> </a:t>
            </a:r>
            <a:endParaRPr lang="en-IN" dirty="0"/>
          </a:p>
        </p:txBody>
      </p:sp>
    </p:spTree>
    <p:extLst>
      <p:ext uri="{BB962C8B-B14F-4D97-AF65-F5344CB8AC3E}">
        <p14:creationId xmlns="" xmlns:p14="http://schemas.microsoft.com/office/powerpoint/2010/main" val="3105770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IN" dirty="0" err="1" smtClean="0"/>
              <a:t>Raskolnikov’s</a:t>
            </a:r>
            <a:r>
              <a:rPr lang="en-IN" dirty="0" smtClean="0"/>
              <a:t> friend. A poor ex-student, he responds to his poverty not by taking from others but by working even harder. </a:t>
            </a:r>
            <a:r>
              <a:rPr lang="en-IN" dirty="0" err="1" smtClean="0"/>
              <a:t>Razumikhin</a:t>
            </a:r>
            <a:r>
              <a:rPr lang="en-IN" dirty="0" smtClean="0"/>
              <a:t> is </a:t>
            </a:r>
            <a:r>
              <a:rPr lang="en-IN" dirty="0" err="1" smtClean="0"/>
              <a:t>Raskolnikov’s</a:t>
            </a:r>
            <a:r>
              <a:rPr lang="en-IN" dirty="0" smtClean="0"/>
              <a:t> foil, illustrating through his kindness and amicability the extent to which </a:t>
            </a:r>
            <a:r>
              <a:rPr lang="en-IN" dirty="0" err="1" smtClean="0"/>
              <a:t>Raskolnikov</a:t>
            </a:r>
            <a:r>
              <a:rPr lang="en-IN" dirty="0" smtClean="0"/>
              <a:t> has alienated himself from society. To some extent, he even serves as </a:t>
            </a:r>
            <a:r>
              <a:rPr lang="en-IN" dirty="0" err="1" smtClean="0"/>
              <a:t>Raskolnikov’s</a:t>
            </a:r>
            <a:r>
              <a:rPr lang="en-IN" dirty="0" smtClean="0"/>
              <a:t> replacement, stepping in to advise and protect </a:t>
            </a:r>
            <a:r>
              <a:rPr lang="en-IN" dirty="0" err="1" smtClean="0"/>
              <a:t>Pulcheria</a:t>
            </a:r>
            <a:r>
              <a:rPr lang="en-IN" dirty="0" smtClean="0"/>
              <a:t> </a:t>
            </a:r>
            <a:r>
              <a:rPr lang="en-IN" dirty="0" err="1" smtClean="0"/>
              <a:t>Alexandrovna</a:t>
            </a:r>
            <a:r>
              <a:rPr lang="en-IN" dirty="0" smtClean="0"/>
              <a:t> and </a:t>
            </a:r>
            <a:r>
              <a:rPr lang="en-IN" dirty="0" err="1" smtClean="0"/>
              <a:t>Dunya</a:t>
            </a:r>
            <a:r>
              <a:rPr lang="en-IN" dirty="0" smtClean="0"/>
              <a:t>. His name comes from the Russian word </a:t>
            </a:r>
            <a:r>
              <a:rPr lang="en-IN" i="1" dirty="0" err="1" smtClean="0"/>
              <a:t>razum</a:t>
            </a:r>
            <a:r>
              <a:rPr lang="en-IN" dirty="0" smtClean="0"/>
              <a:t>, which means “reason” or “intelligence.” </a:t>
            </a:r>
            <a:br>
              <a:rPr lang="en-IN" dirty="0" smtClean="0"/>
            </a:br>
            <a:endParaRPr lang="en-IN" dirty="0"/>
          </a:p>
        </p:txBody>
      </p:sp>
      <p:sp>
        <p:nvSpPr>
          <p:cNvPr id="2" name="Title 1"/>
          <p:cNvSpPr>
            <a:spLocks noGrp="1"/>
          </p:cNvSpPr>
          <p:nvPr>
            <p:ph type="title"/>
          </p:nvPr>
        </p:nvSpPr>
        <p:spPr/>
        <p:txBody>
          <a:bodyPr/>
          <a:lstStyle/>
          <a:p>
            <a:r>
              <a:rPr lang="en-IN" b="1" dirty="0" smtClean="0"/>
              <a:t>Dmitri </a:t>
            </a:r>
            <a:r>
              <a:rPr lang="en-IN" b="1" dirty="0" err="1" smtClean="0"/>
              <a:t>Prokofych</a:t>
            </a:r>
            <a:r>
              <a:rPr lang="en-IN" b="1" dirty="0" smtClean="0"/>
              <a:t> </a:t>
            </a:r>
            <a:r>
              <a:rPr lang="en-IN" b="1" dirty="0" err="1" smtClean="0"/>
              <a:t>Razumikhin</a:t>
            </a:r>
            <a:r>
              <a:rPr lang="en-IN" dirty="0" smtClean="0"/>
              <a:t> - </a:t>
            </a:r>
            <a:endParaRPr lang="en-IN" dirty="0"/>
          </a:p>
        </p:txBody>
      </p:sp>
    </p:spTree>
    <p:extLst>
      <p:ext uri="{BB962C8B-B14F-4D97-AF65-F5344CB8AC3E}">
        <p14:creationId xmlns="" xmlns:p14="http://schemas.microsoft.com/office/powerpoint/2010/main" val="1876664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dirty="0" smtClean="0"/>
          </a:p>
          <a:p>
            <a:r>
              <a:rPr lang="en-IN" sz="3600" dirty="0" smtClean="0"/>
              <a:t>A junior official in the police station who suspects that </a:t>
            </a:r>
            <a:r>
              <a:rPr lang="en-IN" sz="3600" dirty="0" err="1" smtClean="0"/>
              <a:t>Raskolnikov</a:t>
            </a:r>
            <a:r>
              <a:rPr lang="en-IN" sz="3600" dirty="0" smtClean="0"/>
              <a:t> is the killer of </a:t>
            </a:r>
            <a:r>
              <a:rPr lang="en-IN" sz="3600" dirty="0" err="1" smtClean="0"/>
              <a:t>Alyona</a:t>
            </a:r>
            <a:r>
              <a:rPr lang="en-IN" sz="3600" dirty="0" smtClean="0"/>
              <a:t> </a:t>
            </a:r>
            <a:r>
              <a:rPr lang="en-IN" sz="3600" dirty="0" err="1" smtClean="0"/>
              <a:t>Ivanovna</a:t>
            </a:r>
            <a:r>
              <a:rPr lang="en-IN" sz="3600" dirty="0" smtClean="0"/>
              <a:t> and </a:t>
            </a:r>
            <a:r>
              <a:rPr lang="en-IN" sz="3600" dirty="0" err="1" smtClean="0"/>
              <a:t>Lizaveta</a:t>
            </a:r>
            <a:r>
              <a:rPr lang="en-IN" sz="3600" dirty="0" smtClean="0"/>
              <a:t>. </a:t>
            </a:r>
            <a:br>
              <a:rPr lang="en-IN" sz="3600" dirty="0" smtClean="0"/>
            </a:br>
            <a:endParaRPr lang="en-IN" sz="3600" dirty="0"/>
          </a:p>
        </p:txBody>
      </p:sp>
      <p:sp>
        <p:nvSpPr>
          <p:cNvPr id="2" name="Title 1"/>
          <p:cNvSpPr>
            <a:spLocks noGrp="1"/>
          </p:cNvSpPr>
          <p:nvPr>
            <p:ph type="title"/>
          </p:nvPr>
        </p:nvSpPr>
        <p:spPr/>
        <p:txBody>
          <a:bodyPr>
            <a:normAutofit fontScale="90000"/>
          </a:bodyPr>
          <a:lstStyle/>
          <a:p>
            <a:r>
              <a:rPr lang="en-IN" b="1" dirty="0" smtClean="0"/>
              <a:t>Alexander </a:t>
            </a:r>
            <a:r>
              <a:rPr lang="en-IN" b="1" dirty="0" err="1" smtClean="0"/>
              <a:t>Grigorievich</a:t>
            </a:r>
            <a:r>
              <a:rPr lang="en-IN" b="1" dirty="0" smtClean="0"/>
              <a:t> </a:t>
            </a:r>
            <a:r>
              <a:rPr lang="en-IN" b="1" dirty="0" err="1" smtClean="0"/>
              <a:t>Zamyotov</a:t>
            </a:r>
            <a:r>
              <a:rPr lang="en-IN" dirty="0" smtClean="0"/>
              <a:t> - </a:t>
            </a:r>
            <a:endParaRPr lang="en-IN" dirty="0"/>
          </a:p>
        </p:txBody>
      </p:sp>
    </p:spTree>
    <p:extLst>
      <p:ext uri="{BB962C8B-B14F-4D97-AF65-F5344CB8AC3E}">
        <p14:creationId xmlns="" xmlns:p14="http://schemas.microsoft.com/office/powerpoint/2010/main" val="3619899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dirty="0" smtClean="0"/>
          </a:p>
          <a:p>
            <a:r>
              <a:rPr lang="en-IN" dirty="0" smtClean="0"/>
              <a:t> </a:t>
            </a:r>
            <a:r>
              <a:rPr lang="en-IN" sz="3200" dirty="0" smtClean="0"/>
              <a:t>The consumptive wife of </a:t>
            </a:r>
            <a:r>
              <a:rPr lang="en-IN" sz="3200" dirty="0" err="1" smtClean="0"/>
              <a:t>Marmeladov</a:t>
            </a:r>
            <a:r>
              <a:rPr lang="en-IN" sz="3200" dirty="0" smtClean="0"/>
              <a:t>. </a:t>
            </a:r>
            <a:r>
              <a:rPr lang="en-IN" sz="3200" dirty="0" err="1" smtClean="0"/>
              <a:t>Katerina</a:t>
            </a:r>
            <a:r>
              <a:rPr lang="en-IN" sz="3200" dirty="0" smtClean="0"/>
              <a:t> </a:t>
            </a:r>
            <a:r>
              <a:rPr lang="en-IN" sz="3200" dirty="0" err="1" smtClean="0"/>
              <a:t>Ivanovna’s</a:t>
            </a:r>
            <a:r>
              <a:rPr lang="en-IN" sz="3200" dirty="0" smtClean="0"/>
              <a:t> serious illness gives her flushed cheeks and a persistent, bloody cough. She is very proud and repeatedly declares her aristocratic heritage. </a:t>
            </a:r>
            <a:br>
              <a:rPr lang="en-IN" sz="3200" dirty="0" smtClean="0"/>
            </a:br>
            <a:r>
              <a:rPr lang="en-IN" dirty="0" smtClean="0"/>
              <a:t/>
            </a:r>
            <a:br>
              <a:rPr lang="en-IN" dirty="0" smtClean="0"/>
            </a:br>
            <a:endParaRPr lang="en-IN" dirty="0"/>
          </a:p>
        </p:txBody>
      </p:sp>
      <p:sp>
        <p:nvSpPr>
          <p:cNvPr id="2" name="Title 1"/>
          <p:cNvSpPr>
            <a:spLocks noGrp="1"/>
          </p:cNvSpPr>
          <p:nvPr>
            <p:ph type="title"/>
          </p:nvPr>
        </p:nvSpPr>
        <p:spPr/>
        <p:txBody>
          <a:bodyPr>
            <a:normAutofit fontScale="90000"/>
          </a:bodyPr>
          <a:lstStyle/>
          <a:p>
            <a:r>
              <a:rPr lang="en-IN" b="1" dirty="0" err="1" smtClean="0"/>
              <a:t>Katerina</a:t>
            </a:r>
            <a:r>
              <a:rPr lang="en-IN" b="1" dirty="0" smtClean="0"/>
              <a:t> </a:t>
            </a:r>
            <a:r>
              <a:rPr lang="en-IN" b="1" dirty="0" err="1" smtClean="0"/>
              <a:t>Ivanovna</a:t>
            </a:r>
            <a:r>
              <a:rPr lang="en-IN" b="1" dirty="0" smtClean="0"/>
              <a:t> </a:t>
            </a:r>
            <a:r>
              <a:rPr lang="en-IN" b="1" dirty="0" err="1" smtClean="0"/>
              <a:t>Marmeladov</a:t>
            </a:r>
            <a:r>
              <a:rPr lang="en-IN" dirty="0" smtClean="0"/>
              <a:t> -</a:t>
            </a:r>
            <a:endParaRPr lang="en-IN" dirty="0"/>
          </a:p>
        </p:txBody>
      </p:sp>
    </p:spTree>
    <p:extLst>
      <p:ext uri="{BB962C8B-B14F-4D97-AF65-F5344CB8AC3E}">
        <p14:creationId xmlns="" xmlns:p14="http://schemas.microsoft.com/office/powerpoint/2010/main" val="20416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endParaRPr lang="en-IN" dirty="0" smtClean="0"/>
          </a:p>
          <a:p>
            <a:r>
              <a:rPr lang="en-IN" sz="3200" dirty="0" smtClean="0"/>
              <a:t>The police official whom </a:t>
            </a:r>
            <a:r>
              <a:rPr lang="en-IN" sz="3200" dirty="0" err="1" smtClean="0"/>
              <a:t>Raskolnikov</a:t>
            </a:r>
            <a:r>
              <a:rPr lang="en-IN" sz="3200" dirty="0" smtClean="0"/>
              <a:t> encounters after committing the murder and to whom he confesses at the end of the novel. Unlike </a:t>
            </a:r>
            <a:r>
              <a:rPr lang="en-IN" sz="3200" dirty="0" err="1" smtClean="0"/>
              <a:t>Porfiry</a:t>
            </a:r>
            <a:r>
              <a:rPr lang="en-IN" sz="3200" dirty="0" smtClean="0"/>
              <a:t> </a:t>
            </a:r>
            <a:r>
              <a:rPr lang="en-IN" sz="3200" dirty="0" err="1" smtClean="0"/>
              <a:t>Petrovich</a:t>
            </a:r>
            <a:r>
              <a:rPr lang="en-IN" sz="3200" dirty="0" smtClean="0"/>
              <a:t>, </a:t>
            </a:r>
            <a:r>
              <a:rPr lang="en-IN" sz="3200" dirty="0" err="1" smtClean="0"/>
              <a:t>Ilya</a:t>
            </a:r>
            <a:r>
              <a:rPr lang="en-IN" sz="3200" dirty="0" smtClean="0"/>
              <a:t> </a:t>
            </a:r>
            <a:r>
              <a:rPr lang="en-IN" sz="3200" dirty="0" err="1" smtClean="0"/>
              <a:t>Petrovich</a:t>
            </a:r>
            <a:r>
              <a:rPr lang="en-IN" sz="3200" dirty="0" smtClean="0"/>
              <a:t> is rather oblivious and prone to sudden bouts of temper (thus the nickname “Gunpowder”). </a:t>
            </a:r>
            <a:br>
              <a:rPr lang="en-IN" sz="3200" dirty="0" smtClean="0"/>
            </a:br>
            <a:endParaRPr lang="en-IN" sz="3200" dirty="0"/>
          </a:p>
        </p:txBody>
      </p:sp>
      <p:sp>
        <p:nvSpPr>
          <p:cNvPr id="2" name="Title 1"/>
          <p:cNvSpPr>
            <a:spLocks noGrp="1"/>
          </p:cNvSpPr>
          <p:nvPr>
            <p:ph type="title"/>
          </p:nvPr>
        </p:nvSpPr>
        <p:spPr/>
        <p:txBody>
          <a:bodyPr/>
          <a:lstStyle/>
          <a:p>
            <a:r>
              <a:rPr lang="en-IN" b="1" dirty="0" err="1" smtClean="0"/>
              <a:t>Ilya</a:t>
            </a:r>
            <a:r>
              <a:rPr lang="en-IN" b="1" dirty="0" smtClean="0"/>
              <a:t> </a:t>
            </a:r>
            <a:r>
              <a:rPr lang="en-IN" b="1" dirty="0" err="1" smtClean="0"/>
              <a:t>Petrovich</a:t>
            </a:r>
            <a:r>
              <a:rPr lang="en-IN" b="1" dirty="0" smtClean="0"/>
              <a:t> (“Gunpowder”)</a:t>
            </a:r>
            <a:r>
              <a:rPr lang="en-IN" dirty="0" smtClean="0"/>
              <a:t> - </a:t>
            </a:r>
            <a:endParaRPr lang="en-IN" dirty="0"/>
          </a:p>
        </p:txBody>
      </p:sp>
    </p:spTree>
    <p:extLst>
      <p:ext uri="{BB962C8B-B14F-4D97-AF65-F5344CB8AC3E}">
        <p14:creationId xmlns="" xmlns:p14="http://schemas.microsoft.com/office/powerpoint/2010/main" val="3657496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129</TotalTime>
  <Words>602</Words>
  <Application>Microsoft Office PowerPoint</Application>
  <PresentationFormat>On-screen Show (4:3)</PresentationFormat>
  <Paragraphs>65</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Concourse</vt:lpstr>
      <vt:lpstr>Characterization</vt:lpstr>
      <vt:lpstr>Rodion Romanovich Raskolnikov (“Rodya,” “Rodka”) - </vt:lpstr>
      <vt:lpstr>Arkady Ivanovich Svidrigailov </vt:lpstr>
      <vt:lpstr>Polina Mikhailovna Marmeladov (“Polya,” “Polenka,” “Polechka”) - </vt:lpstr>
      <vt:lpstr>Nikolai Dementiev (“Mikolka”) </vt:lpstr>
      <vt:lpstr>Dmitri Prokofych Razumikhin - </vt:lpstr>
      <vt:lpstr>Alexander Grigorievich Zamyotov - </vt:lpstr>
      <vt:lpstr>Katerina Ivanovna Marmeladov -</vt:lpstr>
      <vt:lpstr>Ilya Petrovich (“Gunpowder”) - </vt:lpstr>
      <vt:lpstr>Nastasya Petrovna (“Nastenka,” “Nastasyushka”) - </vt:lpstr>
      <vt:lpstr>Porfiry Petrovich -</vt:lpstr>
      <vt:lpstr>Zossimov -</vt:lpstr>
      <vt:lpstr>Lizaveta Ivanovna -</vt:lpstr>
      <vt:lpstr>Semyon Zakharovich Marmeladov </vt:lpstr>
      <vt:lpstr>Alyona Ivanovna -</vt:lpstr>
      <vt:lpstr>Pulcheria Alexandrovna Raskolnikov </vt:lpstr>
      <vt:lpstr>Andrei Semyonovich Lebezyatnikov -</vt:lpstr>
      <vt:lpstr>Pyotr Petrovich Luzhin </vt:lpstr>
      <vt:lpstr>Avdotya Romanovna Raskolnikov (“Dunya,” “Dunechka”) - </vt:lpstr>
      <vt:lpstr>Sofya Semyonovna Marmeladov (“Sonya,” “Sonechka”)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Rodion Romanovich Raskolnikov (“Rodya,” “Rodka”) -  The protagonist of the novel. A former student, Raskolnikov is now destitute, living in a cramped garret at the top of an apartment building. The main drama of the novel centers on his interior conflict, first over whether to kill the pawnbroker and later over whether to confess and rejoin humanity. Raskolnikov is ill throughout the novel, overwhelmed by his feelings of alienation and self-loathing.  Arkady Ivanovich Svidrigailov -  Dunya’s depraved former employer. Svidrigailov appears to believe, almost until the end of the novel, that he can make Dunya love him. The death of his wife, Marfa Petrovna, has made him generous, but he is generally a threatening presence to both Dunya and Raskolnikov.  Dmitri Prokofych Razumikhin -  Raskolnikov’s friend. A poor ex-student, he responds to his poverty not by taking from others but by working even harder. Razumikhin is Raskolnikov’s foil, illustrating through his kindness and amicability the extent to which Raskolnikov has alienated himself from society. To some extent, he even serves as Raskolnikov’s replacement, stepping in to advise and protect Pulcheria Alexandrovna and Dunya. His name comes from the Russian word razum, which means “reason” or “intelligence.”  Katerina Ivanovna Marmeladov -  The consumptive wife of Marmeladov. Katerina Ivanovna’s serious illness gives her flushed cheeks and a persistent, bloody cough. She is very proud and repeatedly declares her aristocratic heritage.  Porfiry Petrovich -  The magistrate in charge of investigating the murders. Porfiry Petrovich has a shrewd understanding of criminal psychology and is exquisitely aware of Raskolnikov’s mental state at every step along the way from the crime to the confession. He is Raskolnikov’s primary antagonist, and, though he appears only occasionally in the novel, his presence is constantly felt.  Semyon Zakharovich Marmeladov -  An alcoholic public official whom Raskolnikov meets at a tavern. Marmeladov is fully aware that his drinking is ruining himself and his family, but he is unable to stop. It is unclear whether his death by falling under the wheels of a carriage was a drunken accident or intentional.  Pulcheria Alexandrovna Raskolnikov -  Raskolnikov’s mother. Pulcheria Alexandrovna is deeply devoted to her son and willing to sacrifice everything, even her own and her daughter’s happiness, so that he might be successful. Even after Raskolnikov has confessed, she is unwilling to admit to herself that her son is a murderer.  Andrei Semyonovich Lebezyatnikov -  Luzhin’s grudging roommate. Lebezyatnikov is a young man who is convinced of the rightness of the “new philosophies” such as nihilism that are currently raging through St. Petersburg. Although he is self-centered, confused, and immature, he nonetheless seems to possess basic scruples.  Alyona Ivanovna -  An old, withered pawnbroker whom Raskolnikov kills. Raskolnikov calls Alyona Ivanovna a “louse” and despises her for cheating the poor out of their money and enslaving her own sister, Lizaveta.  Lizaveta Ivanovna -  Alyona Ivanovna’s sister. Lizaveta is simple, almost “idiotic,” and a virtual servant to her sister. Sonya later reveals to Raskolnikov that she and Lizaveta were friends.  Zossimov -  Raskolnikov’s doctor and a friend of Razumikhin. Zossimov is a young, self-congratulating man who has little insight into his patient’s condition. He suspects that Raskolnikov is mentally ill.  Nastasya Petrovna (“Nastenka,” “Nastasyushka”) -  A servant in the house where Raskolnikov rents his “closet.” Nastasya brings him tea and food when he requests it and helps care for him in his illness after the murders.  Ilya Petrovich (“Gunpowder”) -  The police official whom Raskolnikov encounters after committing the murder and to whom he confesses at the end of the novel. Unlike Porfiry Petrovich, Ilya Petrovich is rather oblivious and prone to sudden bouts of temper (thus the nickname “Gunpowder”).  Alexander Grigorievich Zamyotov -  A junior official in the police station who suspects that Raskolnikov is the killer of Alyona Ivanovna and Lizaveta.  Nikolai Dementiev (“Mikolka”) -  A painter working in an empty apartment next to Alyona Ivanovna’s on the day of the murders. Suspected of the murders and held in prison, Nikolai eventually makes a false confession.  Polina Mikhailovna Marmeladov (“Polya,” “Polenka,” “Polechka”) -  The oldest daughter of Katerina Ivanovna from her former marriage.                 </dc:title>
  <dc:creator>cheryl davis</dc:creator>
  <cp:lastModifiedBy>admin</cp:lastModifiedBy>
  <cp:revision>14</cp:revision>
  <dcterms:created xsi:type="dcterms:W3CDTF">2014-09-21T14:14:39Z</dcterms:created>
  <dcterms:modified xsi:type="dcterms:W3CDTF">2019-06-24T05:52:19Z</dcterms:modified>
</cp:coreProperties>
</file>